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8" r:id="rId2"/>
    <p:sldId id="257" r:id="rId3"/>
  </p:sldIdLst>
  <p:sldSz cx="7559675" cy="1069181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7" userDrawn="1">
          <p15:clr>
            <a:srgbClr val="A4A3A4"/>
          </p15:clr>
        </p15:guide>
        <p15:guide id="2" pos="238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B2A8C2-C997-BF49-8692-A7F17C22454F}" name="Sophie CAMMAN" initials="SC" userId="S::s.camman@edr-heritage.com::f1efb482-7cb3-4bf7-8f3d-5900fd1b815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2021" y="-1541"/>
      </p:cViewPr>
      <p:guideLst>
        <p:guide orient="horz" pos="3367"/>
        <p:guide pos="238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0"/>
            <a:ext cx="3078427" cy="513508"/>
          </a:xfrm>
          <a:prstGeom prst="rect">
            <a:avLst/>
          </a:prstGeom>
        </p:spPr>
        <p:txBody>
          <a:bodyPr vert="horz" lIns="94787" tIns="47393" rIns="94787" bIns="47393" rtlCol="0"/>
          <a:lstStyle>
            <a:lvl1pPr algn="l">
              <a:defRPr sz="1200"/>
            </a:lvl1pPr>
          </a:lstStyle>
          <a:p>
            <a:endParaRPr lang="fr-FR"/>
          </a:p>
        </p:txBody>
      </p:sp>
      <p:sp>
        <p:nvSpPr>
          <p:cNvPr id="3" name="Espace réservé de la date 2"/>
          <p:cNvSpPr>
            <a:spLocks noGrp="1"/>
          </p:cNvSpPr>
          <p:nvPr>
            <p:ph type="dt" idx="1"/>
          </p:nvPr>
        </p:nvSpPr>
        <p:spPr>
          <a:xfrm>
            <a:off x="4023993" y="0"/>
            <a:ext cx="3078427" cy="513508"/>
          </a:xfrm>
          <a:prstGeom prst="rect">
            <a:avLst/>
          </a:prstGeom>
        </p:spPr>
        <p:txBody>
          <a:bodyPr vert="horz" lIns="94787" tIns="47393" rIns="94787" bIns="47393" rtlCol="0"/>
          <a:lstStyle>
            <a:lvl1pPr algn="r">
              <a:defRPr sz="1200"/>
            </a:lvl1pPr>
          </a:lstStyle>
          <a:p>
            <a:fld id="{CD629980-0061-4C44-AB07-3E7982ED3EFE}" type="datetimeFigureOut">
              <a:rPr lang="fr-FR" smtClean="0"/>
              <a:t>30/09/2026</a:t>
            </a:fld>
            <a:endParaRPr lang="fr-FR"/>
          </a:p>
        </p:txBody>
      </p:sp>
      <p:sp>
        <p:nvSpPr>
          <p:cNvPr id="4" name="Espace réservé de l'image des diapositives 3"/>
          <p:cNvSpPr>
            <a:spLocks noGrp="1" noRot="1" noChangeAspect="1"/>
          </p:cNvSpPr>
          <p:nvPr>
            <p:ph type="sldImg" idx="2"/>
          </p:nvPr>
        </p:nvSpPr>
        <p:spPr>
          <a:xfrm>
            <a:off x="2332038" y="1279525"/>
            <a:ext cx="2439987" cy="3452813"/>
          </a:xfrm>
          <a:prstGeom prst="rect">
            <a:avLst/>
          </a:prstGeom>
          <a:noFill/>
          <a:ln w="12700">
            <a:solidFill>
              <a:prstClr val="black"/>
            </a:solidFill>
          </a:ln>
        </p:spPr>
        <p:txBody>
          <a:bodyPr vert="horz" lIns="94787" tIns="47393" rIns="94787" bIns="47393" rtlCol="0" anchor="ctr"/>
          <a:lstStyle/>
          <a:p>
            <a:endParaRPr lang="fr-FR"/>
          </a:p>
        </p:txBody>
      </p:sp>
      <p:sp>
        <p:nvSpPr>
          <p:cNvPr id="5" name="Espace réservé des notes 4"/>
          <p:cNvSpPr>
            <a:spLocks noGrp="1"/>
          </p:cNvSpPr>
          <p:nvPr>
            <p:ph type="body" sz="quarter" idx="3"/>
          </p:nvPr>
        </p:nvSpPr>
        <p:spPr>
          <a:xfrm>
            <a:off x="710407" y="4925408"/>
            <a:ext cx="5683250" cy="4029879"/>
          </a:xfrm>
          <a:prstGeom prst="rect">
            <a:avLst/>
          </a:prstGeom>
        </p:spPr>
        <p:txBody>
          <a:bodyPr vert="horz" lIns="94787" tIns="47393" rIns="94787" bIns="47393"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1" y="9721106"/>
            <a:ext cx="3078427" cy="513507"/>
          </a:xfrm>
          <a:prstGeom prst="rect">
            <a:avLst/>
          </a:prstGeom>
        </p:spPr>
        <p:txBody>
          <a:bodyPr vert="horz" lIns="94787" tIns="47393" rIns="94787" bIns="47393"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4023993" y="9721106"/>
            <a:ext cx="3078427" cy="513507"/>
          </a:xfrm>
          <a:prstGeom prst="rect">
            <a:avLst/>
          </a:prstGeom>
        </p:spPr>
        <p:txBody>
          <a:bodyPr vert="horz" lIns="94787" tIns="47393" rIns="94787" bIns="47393" rtlCol="0" anchor="b"/>
          <a:lstStyle>
            <a:lvl1pPr algn="r">
              <a:defRPr sz="1200"/>
            </a:lvl1pPr>
          </a:lstStyle>
          <a:p>
            <a:fld id="{E2C8F079-5566-4FA0-BACA-E396B1A9279F}" type="slidenum">
              <a:rPr lang="fr-FR" smtClean="0"/>
              <a:t>‹N°›</a:t>
            </a:fld>
            <a:endParaRPr lang="fr-FR"/>
          </a:p>
        </p:txBody>
      </p:sp>
    </p:spTree>
    <p:extLst>
      <p:ext uri="{BB962C8B-B14F-4D97-AF65-F5344CB8AC3E}">
        <p14:creationId xmlns:p14="http://schemas.microsoft.com/office/powerpoint/2010/main" val="2426946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6D4C5-11E2-17B5-116C-DF761B57F95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CF9718B-2014-B380-3AE2-DE5EF58E5466}"/>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50E76B75-7734-E4E2-15EA-F2F9B905461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FE1D7E4-CCE4-3EEB-CACD-26B98AD048FA}"/>
              </a:ext>
            </a:extLst>
          </p:cNvPr>
          <p:cNvSpPr>
            <a:spLocks noGrp="1"/>
          </p:cNvSpPr>
          <p:nvPr>
            <p:ph type="sldNum" sz="quarter" idx="5"/>
          </p:nvPr>
        </p:nvSpPr>
        <p:spPr/>
        <p:txBody>
          <a:bodyPr/>
          <a:lstStyle/>
          <a:p>
            <a:fld id="{E2C8F079-5566-4FA0-BACA-E396B1A9279F}" type="slidenum">
              <a:rPr lang="fr-FR" smtClean="0"/>
              <a:t>1</a:t>
            </a:fld>
            <a:endParaRPr lang="fr-FR"/>
          </a:p>
        </p:txBody>
      </p:sp>
    </p:spTree>
    <p:extLst>
      <p:ext uri="{BB962C8B-B14F-4D97-AF65-F5344CB8AC3E}">
        <p14:creationId xmlns:p14="http://schemas.microsoft.com/office/powerpoint/2010/main" val="3035989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fr-FR"/>
              <a:t>Modifiez le style du titre</a:t>
            </a:r>
            <a:endParaRPr lang="en-US"/>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E5106BEF-E3D9-4566-AB3F-3C3E0066BAD6}" type="datetimeFigureOut">
              <a:rPr lang="fr-FR" smtClean="0"/>
              <a:t>30/09/2026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2238438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E5106BEF-E3D9-4566-AB3F-3C3E0066BAD6}" type="datetimeFigureOut">
              <a:rPr lang="fr-FR" smtClean="0"/>
              <a:t>30/09/2026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3972517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fr-FR"/>
              <a:t>Modifiez le style du titre</a:t>
            </a:r>
            <a:endParaRPr lang="en-US"/>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E5106BEF-E3D9-4566-AB3F-3C3E0066BAD6}" type="datetimeFigureOut">
              <a:rPr lang="fr-FR" smtClean="0"/>
              <a:t>30/09/2026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1702147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519728" y="2846200"/>
            <a:ext cx="3212862" cy="67838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3827085" y="2846200"/>
            <a:ext cx="3212862" cy="678385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E5106BEF-E3D9-4566-AB3F-3C3E0066BAD6}" type="datetimeFigureOut">
              <a:rPr lang="fr-FR" smtClean="0"/>
              <a:t>30/09/2026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3924311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fr-FR"/>
              <a:t>Modifiez le style du titre</a:t>
            </a:r>
            <a:endParaRPr lang="en-US"/>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fr-FR"/>
              <a:t>Cliquez pour modifier les styles du texte du masque</a:t>
            </a:r>
          </a:p>
        </p:txBody>
      </p:sp>
      <p:sp>
        <p:nvSpPr>
          <p:cNvPr id="4" name="Content Placeholder 3"/>
          <p:cNvSpPr>
            <a:spLocks noGrp="1"/>
          </p:cNvSpPr>
          <p:nvPr>
            <p:ph sz="half" idx="2"/>
          </p:nvPr>
        </p:nvSpPr>
        <p:spPr>
          <a:xfrm>
            <a:off x="520713" y="3905482"/>
            <a:ext cx="3198096" cy="574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fr-FR"/>
              <a:t>Cliquez pour modifier les styles du texte du masque</a:t>
            </a:r>
          </a:p>
        </p:txBody>
      </p:sp>
      <p:sp>
        <p:nvSpPr>
          <p:cNvPr id="6" name="Content Placeholder 5"/>
          <p:cNvSpPr>
            <a:spLocks noGrp="1"/>
          </p:cNvSpPr>
          <p:nvPr>
            <p:ph sz="quarter" idx="4"/>
          </p:nvPr>
        </p:nvSpPr>
        <p:spPr>
          <a:xfrm>
            <a:off x="3827086" y="3905482"/>
            <a:ext cx="3213847" cy="5744375"/>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E5106BEF-E3D9-4566-AB3F-3C3E0066BAD6}" type="datetimeFigureOut">
              <a:rPr lang="fr-FR" smtClean="0"/>
              <a:t>30/09/2026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4139333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E5106BEF-E3D9-4566-AB3F-3C3E0066BAD6}" type="datetimeFigureOut">
              <a:rPr lang="fr-FR" smtClean="0"/>
              <a:t>30/09/2026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1086919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106BEF-E3D9-4566-AB3F-3C3E0066BAD6}" type="datetimeFigureOut">
              <a:rPr lang="fr-FR" smtClean="0"/>
              <a:t>30/09/2026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3564377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fr-FR"/>
              <a:t>Modifiez le style du titre</a:t>
            </a:r>
            <a:endParaRPr lang="en-US"/>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5106BEF-E3D9-4566-AB3F-3C3E0066BAD6}" type="datetimeFigureOut">
              <a:rPr lang="fr-FR" smtClean="0"/>
              <a:t>30/09/2026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3854720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fr-FR"/>
              <a:t>Modifiez le style du titre</a:t>
            </a:r>
            <a:endParaRPr lang="en-US"/>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fr-FR"/>
              <a:t>Cliquez sur l'icône pour ajouter une image</a:t>
            </a:r>
            <a:endParaRPr lang="en-US"/>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5106BEF-E3D9-4566-AB3F-3C3E0066BAD6}" type="datetimeFigureOut">
              <a:rPr lang="fr-FR" smtClean="0"/>
              <a:t>30/09/2026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28520187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E5106BEF-E3D9-4566-AB3F-3C3E0066BAD6}" type="datetimeFigureOut">
              <a:rPr lang="fr-FR" smtClean="0"/>
              <a:t>30/09/2026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2155753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E5106BEF-E3D9-4566-AB3F-3C3E0066BAD6}" type="datetimeFigureOut">
              <a:rPr lang="fr-FR" smtClean="0"/>
              <a:t>30/09/2026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BCBB83D-884A-43DE-AC67-2F1219578E0F}" type="slidenum">
              <a:rPr lang="fr-FR" smtClean="0"/>
              <a:t>‹N°›</a:t>
            </a:fld>
            <a:endParaRPr lang="fr-FR"/>
          </a:p>
        </p:txBody>
      </p:sp>
    </p:spTree>
    <p:extLst>
      <p:ext uri="{BB962C8B-B14F-4D97-AF65-F5344CB8AC3E}">
        <p14:creationId xmlns:p14="http://schemas.microsoft.com/office/powerpoint/2010/main" val="2627551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E5106BEF-E3D9-4566-AB3F-3C3E0066BAD6}" type="datetimeFigureOut">
              <a:rPr lang="fr-FR" smtClean="0"/>
              <a:t>30/09/2026</a:t>
            </a:fld>
            <a:endParaRPr lang="fr-F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fr-FR"/>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1BCBB83D-884A-43DE-AC67-2F1219578E0F}" type="slidenum">
              <a:rPr lang="fr-FR" smtClean="0"/>
              <a:t>‹N°›</a:t>
            </a:fld>
            <a:endParaRPr lang="fr-FR"/>
          </a:p>
        </p:txBody>
      </p:sp>
    </p:spTree>
    <p:extLst>
      <p:ext uri="{BB962C8B-B14F-4D97-AF65-F5344CB8AC3E}">
        <p14:creationId xmlns:p14="http://schemas.microsoft.com/office/powerpoint/2010/main" val="1052550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649C9-364D-178F-B7C8-D8EB104F0F9D}"/>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43CB83F0-B0F2-B625-C703-C61659718B13}"/>
              </a:ext>
            </a:extLst>
          </p:cNvPr>
          <p:cNvSpPr txBox="1"/>
          <p:nvPr/>
        </p:nvSpPr>
        <p:spPr>
          <a:xfrm>
            <a:off x="439752" y="351778"/>
            <a:ext cx="6680169" cy="707886"/>
          </a:xfrm>
          <a:prstGeom prst="rect">
            <a:avLst/>
          </a:prstGeom>
          <a:noFill/>
        </p:spPr>
        <p:txBody>
          <a:bodyPr wrap="square" lIns="91440" tIns="45720" rIns="91440" bIns="45720" rtlCol="0" anchor="t">
            <a:spAutoFit/>
          </a:bodyPr>
          <a:lstStyle/>
          <a:p>
            <a:pPr algn="ctr"/>
            <a:r>
              <a:rPr lang="fr-FR" sz="4000" dirty="0">
                <a:latin typeface="Macklin Display Light"/>
              </a:rPr>
              <a:t>Akarua Pinot Gris</a:t>
            </a:r>
            <a:endParaRPr lang="fr-FR" sz="4000" dirty="0">
              <a:latin typeface="Macklin Display Light" panose="020B0403060706020204" pitchFamily="34" charset="0"/>
            </a:endParaRPr>
          </a:p>
        </p:txBody>
      </p:sp>
      <p:pic>
        <p:nvPicPr>
          <p:cNvPr id="8" name="Image 7" descr="Une image contenant Police, texte, capture d’écran, Graphique&#10;&#10;Le contenu généré par l’IA peut être incorrect.">
            <a:extLst>
              <a:ext uri="{FF2B5EF4-FFF2-40B4-BE49-F238E27FC236}">
                <a16:creationId xmlns:a16="http://schemas.microsoft.com/office/drawing/2014/main" id="{2579D647-CFFB-F828-6B8B-F7B56BE3C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4730" y="9608278"/>
            <a:ext cx="2390215" cy="566104"/>
          </a:xfrm>
          <a:prstGeom prst="rect">
            <a:avLst/>
          </a:prstGeom>
        </p:spPr>
      </p:pic>
      <p:sp>
        <p:nvSpPr>
          <p:cNvPr id="9" name="ZoneTexte 8">
            <a:extLst>
              <a:ext uri="{FF2B5EF4-FFF2-40B4-BE49-F238E27FC236}">
                <a16:creationId xmlns:a16="http://schemas.microsoft.com/office/drawing/2014/main" id="{1D1D6358-9705-9630-5220-7C5D5A2CC71B}"/>
              </a:ext>
            </a:extLst>
          </p:cNvPr>
          <p:cNvSpPr txBox="1"/>
          <p:nvPr/>
        </p:nvSpPr>
        <p:spPr>
          <a:xfrm>
            <a:off x="3043702" y="1059664"/>
            <a:ext cx="5163670" cy="307777"/>
          </a:xfrm>
          <a:prstGeom prst="rect">
            <a:avLst/>
          </a:prstGeom>
          <a:noFill/>
        </p:spPr>
        <p:txBody>
          <a:bodyPr wrap="square" lIns="91440" tIns="45720" rIns="91440" bIns="45720" rtlCol="0" anchor="t">
            <a:spAutoFit/>
          </a:bodyPr>
          <a:lstStyle/>
          <a:p>
            <a:r>
              <a:rPr lang="fr-FR" sz="1400" b="1" dirty="0">
                <a:latin typeface="Neue Haas Grotesk Text Pro"/>
                <a:cs typeface="Mongolian Baiti"/>
              </a:rPr>
              <a:t>TECHNICAL SHEET</a:t>
            </a:r>
            <a:r>
              <a:rPr lang="fr-FR" sz="1400" b="1" dirty="0">
                <a:cs typeface="Mongolian Baiti"/>
              </a:rPr>
              <a:t> </a:t>
            </a:r>
            <a:r>
              <a:rPr lang="fr-FR" sz="1400" dirty="0">
                <a:cs typeface="Mongolian Baiti"/>
              </a:rPr>
              <a:t>– </a:t>
            </a:r>
            <a:r>
              <a:rPr lang="fr-FR" sz="1400" dirty="0">
                <a:latin typeface="Neue Haas Grotesk Text Pro"/>
                <a:cs typeface="Mongolian Baiti"/>
              </a:rPr>
              <a:t>VINTAGE 2026</a:t>
            </a:r>
          </a:p>
        </p:txBody>
      </p:sp>
      <p:sp>
        <p:nvSpPr>
          <p:cNvPr id="11" name="ZoneTexte 4">
            <a:extLst>
              <a:ext uri="{FF2B5EF4-FFF2-40B4-BE49-F238E27FC236}">
                <a16:creationId xmlns:a16="http://schemas.microsoft.com/office/drawing/2014/main" id="{B5809A0F-AD7A-E28B-3628-FD8EDA805A1E}"/>
              </a:ext>
            </a:extLst>
          </p:cNvPr>
          <p:cNvSpPr txBox="1"/>
          <p:nvPr/>
        </p:nvSpPr>
        <p:spPr>
          <a:xfrm>
            <a:off x="2583229" y="1872537"/>
            <a:ext cx="4627467" cy="1384995"/>
          </a:xfrm>
          <a:prstGeom prst="rect">
            <a:avLst/>
          </a:prstGeom>
          <a:noFill/>
        </p:spPr>
        <p:txBody>
          <a:bodyPr wrap="square" lIns="91440" tIns="45720" rIns="91440" bIns="45720" anchor="t">
            <a:spAutoFit/>
          </a:bodyPr>
          <a:lstStyle/>
          <a:p>
            <a:r>
              <a:rPr lang="en-US" sz="1400" i="1" dirty="0">
                <a:latin typeface="Macklin Display ExtraLight"/>
              </a:rPr>
              <a:t>“In Central Otago, Pinot Gris finds a natural balance between aromatic richness and freshness. The cool climate preserves purity and vibrancy, while lees aging and amphora maturation add texture and depth. Akarua Pinot Gris is a harmonious expression of floral elegance, generosity and precision.” </a:t>
            </a:r>
            <a:r>
              <a:rPr lang="fr-FR" sz="1400" b="1" dirty="0">
                <a:latin typeface="Macklin Display Light"/>
              </a:rPr>
              <a:t>Anne </a:t>
            </a:r>
            <a:r>
              <a:rPr lang="fr-FR" sz="1400" b="1" dirty="0" err="1">
                <a:latin typeface="Macklin Display Light"/>
              </a:rPr>
              <a:t>Escalle</a:t>
            </a:r>
            <a:r>
              <a:rPr lang="fr-FR" sz="1400" b="1" dirty="0">
                <a:latin typeface="Macklin Display Light"/>
              </a:rPr>
              <a:t>, </a:t>
            </a:r>
            <a:r>
              <a:rPr lang="fr-FR" sz="1200" dirty="0" err="1">
                <a:latin typeface="Macklin Display Light"/>
              </a:rPr>
              <a:t>Estate</a:t>
            </a:r>
            <a:r>
              <a:rPr lang="fr-FR" sz="1200" dirty="0">
                <a:latin typeface="Macklin Display Light"/>
              </a:rPr>
              <a:t> Manager</a:t>
            </a:r>
            <a:endParaRPr lang="fr-FR" sz="1400" dirty="0">
              <a:latin typeface="Macklin Display Light"/>
            </a:endParaRPr>
          </a:p>
        </p:txBody>
      </p:sp>
      <p:sp>
        <p:nvSpPr>
          <p:cNvPr id="5" name="ZoneTexte 1">
            <a:extLst>
              <a:ext uri="{FF2B5EF4-FFF2-40B4-BE49-F238E27FC236}">
                <a16:creationId xmlns:a16="http://schemas.microsoft.com/office/drawing/2014/main" id="{8A8A7819-28AC-97EF-FC7E-344C95D6954B}"/>
              </a:ext>
            </a:extLst>
          </p:cNvPr>
          <p:cNvSpPr txBox="1"/>
          <p:nvPr/>
        </p:nvSpPr>
        <p:spPr>
          <a:xfrm>
            <a:off x="0" y="8519808"/>
            <a:ext cx="7559675" cy="40011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2000" dirty="0">
                <a:latin typeface="Macklin Display Light"/>
              </a:rPr>
              <a:t>« Nothing </a:t>
            </a:r>
            <a:r>
              <a:rPr lang="fr-FR" sz="2000" dirty="0" err="1">
                <a:latin typeface="Macklin Display Light"/>
              </a:rPr>
              <a:t>should</a:t>
            </a:r>
            <a:r>
              <a:rPr lang="fr-FR" sz="2000" dirty="0">
                <a:latin typeface="Macklin Display Light"/>
              </a:rPr>
              <a:t> stand </a:t>
            </a:r>
            <a:r>
              <a:rPr lang="fr-FR" sz="2000" dirty="0" err="1">
                <a:latin typeface="Macklin Display Light"/>
              </a:rPr>
              <a:t>between</a:t>
            </a:r>
            <a:r>
              <a:rPr lang="fr-FR" sz="2000" dirty="0">
                <a:latin typeface="Macklin Display Light"/>
              </a:rPr>
              <a:t> </a:t>
            </a:r>
            <a:r>
              <a:rPr lang="fr-FR" sz="2000" dirty="0" err="1">
                <a:latin typeface="Macklin Display Light"/>
              </a:rPr>
              <a:t>your</a:t>
            </a:r>
            <a:r>
              <a:rPr lang="fr-FR" sz="2000" dirty="0">
                <a:latin typeface="Macklin Display Light"/>
              </a:rPr>
              <a:t> </a:t>
            </a:r>
            <a:r>
              <a:rPr lang="fr-FR" sz="2000" dirty="0" err="1">
                <a:latin typeface="Macklin Display Light"/>
              </a:rPr>
              <a:t>emotions</a:t>
            </a:r>
            <a:r>
              <a:rPr lang="fr-FR" sz="2000" dirty="0">
                <a:latin typeface="Macklin Display Light"/>
              </a:rPr>
              <a:t> and </a:t>
            </a:r>
            <a:r>
              <a:rPr lang="fr-FR" sz="2000" dirty="0" err="1">
                <a:latin typeface="Macklin Display Light"/>
              </a:rPr>
              <a:t>our</a:t>
            </a:r>
            <a:r>
              <a:rPr lang="fr-FR" sz="2000" dirty="0">
                <a:latin typeface="Macklin Display Light"/>
              </a:rPr>
              <a:t> </a:t>
            </a:r>
            <a:r>
              <a:rPr lang="fr-FR" sz="2000" dirty="0" err="1">
                <a:latin typeface="Macklin Display Light"/>
              </a:rPr>
              <a:t>wines</a:t>
            </a:r>
            <a:r>
              <a:rPr lang="fr-FR" sz="2000" dirty="0">
                <a:latin typeface="Macklin Display Light"/>
              </a:rPr>
              <a:t>. »</a:t>
            </a:r>
            <a:endParaRPr lang="en-US" dirty="0"/>
          </a:p>
        </p:txBody>
      </p:sp>
      <p:sp>
        <p:nvSpPr>
          <p:cNvPr id="6" name="ZoneTexte 6">
            <a:extLst>
              <a:ext uri="{FF2B5EF4-FFF2-40B4-BE49-F238E27FC236}">
                <a16:creationId xmlns:a16="http://schemas.microsoft.com/office/drawing/2014/main" id="{D18ED50F-53D4-DA1A-D40D-516E6E3B6FC1}"/>
              </a:ext>
            </a:extLst>
          </p:cNvPr>
          <p:cNvSpPr txBox="1"/>
          <p:nvPr/>
        </p:nvSpPr>
        <p:spPr>
          <a:xfrm>
            <a:off x="582584" y="8919918"/>
            <a:ext cx="6394503" cy="461665"/>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200" i="1" dirty="0">
                <a:latin typeface="Macklin Display ExtraLight"/>
              </a:rPr>
              <a:t>From </a:t>
            </a:r>
            <a:r>
              <a:rPr lang="fr-FR" sz="1200" i="1" dirty="0" err="1">
                <a:latin typeface="Macklin Display ExtraLight"/>
              </a:rPr>
              <a:t>vineyard</a:t>
            </a:r>
            <a:r>
              <a:rPr lang="fr-FR" sz="1200" i="1" dirty="0">
                <a:latin typeface="Macklin Display ExtraLight"/>
              </a:rPr>
              <a:t> to </a:t>
            </a:r>
            <a:r>
              <a:rPr lang="fr-FR" sz="1200" i="1" dirty="0" err="1">
                <a:latin typeface="Macklin Display ExtraLight"/>
              </a:rPr>
              <a:t>cellar</a:t>
            </a:r>
            <a:r>
              <a:rPr lang="fr-FR" sz="1200" i="1" dirty="0">
                <a:latin typeface="Macklin Display ExtraLight"/>
              </a:rPr>
              <a:t>, </a:t>
            </a:r>
            <a:r>
              <a:rPr lang="fr-FR" sz="1200" i="1" dirty="0" err="1">
                <a:latin typeface="Macklin Display ExtraLight"/>
              </a:rPr>
              <a:t>every</a:t>
            </a:r>
            <a:r>
              <a:rPr lang="fr-FR" sz="1200" i="1" dirty="0">
                <a:latin typeface="Macklin Display ExtraLight"/>
              </a:rPr>
              <a:t> </a:t>
            </a:r>
            <a:r>
              <a:rPr lang="fr-FR" sz="1200" i="1" dirty="0" err="1">
                <a:latin typeface="Macklin Display ExtraLight"/>
              </a:rPr>
              <a:t>gesture</a:t>
            </a:r>
            <a:r>
              <a:rPr lang="fr-FR" sz="1200" i="1" dirty="0">
                <a:latin typeface="Macklin Display ExtraLight"/>
              </a:rPr>
              <a:t> </a:t>
            </a:r>
            <a:r>
              <a:rPr lang="fr-FR" sz="1200" i="1" dirty="0" err="1">
                <a:latin typeface="Macklin Display ExtraLight"/>
              </a:rPr>
              <a:t>is</a:t>
            </a:r>
            <a:r>
              <a:rPr lang="fr-FR" sz="1200" i="1" dirty="0">
                <a:latin typeface="Macklin Display ExtraLight"/>
              </a:rPr>
              <a:t> an </a:t>
            </a:r>
            <a:r>
              <a:rPr lang="fr-FR" sz="1200" i="1" dirty="0" err="1">
                <a:latin typeface="Macklin Display ExtraLight"/>
              </a:rPr>
              <a:t>act</a:t>
            </a:r>
            <a:r>
              <a:rPr lang="fr-FR" sz="1200" i="1" dirty="0">
                <a:latin typeface="Macklin Display ExtraLight"/>
              </a:rPr>
              <a:t> of </a:t>
            </a:r>
            <a:r>
              <a:rPr lang="fr-FR" sz="1200" i="1" dirty="0" err="1">
                <a:latin typeface="Macklin Display ExtraLight"/>
              </a:rPr>
              <a:t>creation</a:t>
            </a:r>
            <a:r>
              <a:rPr lang="fr-FR" sz="1200" i="1" dirty="0">
                <a:latin typeface="Macklin Display ExtraLight"/>
              </a:rPr>
              <a:t>. </a:t>
            </a:r>
            <a:r>
              <a:rPr lang="fr-FR" sz="1200" i="1" dirty="0" err="1">
                <a:latin typeface="Macklin Display ExtraLight"/>
              </a:rPr>
              <a:t>We</a:t>
            </a:r>
            <a:r>
              <a:rPr lang="fr-FR" sz="1200" i="1" dirty="0">
                <a:latin typeface="Macklin Display ExtraLight"/>
              </a:rPr>
              <a:t> </a:t>
            </a:r>
            <a:r>
              <a:rPr lang="fr-FR" sz="1200" i="1" dirty="0" err="1">
                <a:latin typeface="Macklin Display ExtraLight"/>
              </a:rPr>
              <a:t>aim</a:t>
            </a:r>
            <a:r>
              <a:rPr lang="fr-FR" sz="1200" i="1" dirty="0">
                <a:latin typeface="Macklin Display ExtraLight"/>
              </a:rPr>
              <a:t> to </a:t>
            </a:r>
            <a:r>
              <a:rPr lang="fr-FR" sz="1200" i="1" dirty="0" err="1">
                <a:latin typeface="Macklin Display ExtraLight"/>
              </a:rPr>
              <a:t>preserve</a:t>
            </a:r>
            <a:r>
              <a:rPr lang="fr-FR" sz="1200" i="1" dirty="0">
                <a:latin typeface="Macklin Display ExtraLight"/>
              </a:rPr>
              <a:t> the </a:t>
            </a:r>
            <a:r>
              <a:rPr lang="fr-FR" sz="1200" i="1" dirty="0" err="1">
                <a:latin typeface="Macklin Display ExtraLight"/>
              </a:rPr>
              <a:t>purity</a:t>
            </a:r>
            <a:r>
              <a:rPr lang="fr-FR" sz="1200" i="1" dirty="0">
                <a:latin typeface="Macklin Display ExtraLight"/>
              </a:rPr>
              <a:t> of an </a:t>
            </a:r>
            <a:r>
              <a:rPr lang="fr-FR" sz="1200" i="1" dirty="0" err="1">
                <a:latin typeface="Macklin Display ExtraLight"/>
              </a:rPr>
              <a:t>experience</a:t>
            </a:r>
            <a:r>
              <a:rPr lang="fr-FR" sz="1200" i="1" dirty="0">
                <a:latin typeface="Macklin Display ExtraLight"/>
              </a:rPr>
              <a:t>. </a:t>
            </a:r>
            <a:r>
              <a:rPr lang="fr-FR" sz="1200" i="1" dirty="0" err="1">
                <a:latin typeface="Macklin Display ExtraLight"/>
              </a:rPr>
              <a:t>Your</a:t>
            </a:r>
            <a:r>
              <a:rPr lang="fr-FR" sz="1200" i="1" dirty="0">
                <a:latin typeface="Macklin Display ExtraLight"/>
              </a:rPr>
              <a:t> </a:t>
            </a:r>
            <a:r>
              <a:rPr lang="fr-FR" sz="1200" i="1" dirty="0" err="1">
                <a:latin typeface="Macklin Display ExtraLight"/>
              </a:rPr>
              <a:t>emotions</a:t>
            </a:r>
            <a:r>
              <a:rPr lang="fr-FR" sz="1200" i="1" dirty="0">
                <a:latin typeface="Macklin Display ExtraLight"/>
              </a:rPr>
              <a:t> are the </a:t>
            </a:r>
            <a:r>
              <a:rPr lang="fr-FR" sz="1200" i="1" dirty="0" err="1">
                <a:latin typeface="Macklin Display ExtraLight"/>
              </a:rPr>
              <a:t>only</a:t>
            </a:r>
            <a:r>
              <a:rPr lang="fr-FR" sz="1200" i="1" dirty="0">
                <a:latin typeface="Macklin Display ExtraLight"/>
              </a:rPr>
              <a:t> guide to </a:t>
            </a:r>
            <a:r>
              <a:rPr lang="fr-FR" sz="1200" i="1" dirty="0" err="1">
                <a:latin typeface="Macklin Display ExtraLight"/>
              </a:rPr>
              <a:t>truly</a:t>
            </a:r>
            <a:r>
              <a:rPr lang="fr-FR" sz="1200" i="1" dirty="0">
                <a:latin typeface="Macklin Display ExtraLight"/>
              </a:rPr>
              <a:t> </a:t>
            </a:r>
            <a:r>
              <a:rPr lang="fr-FR" sz="1200" i="1" dirty="0" err="1">
                <a:latin typeface="Macklin Display ExtraLight"/>
              </a:rPr>
              <a:t>appreciating</a:t>
            </a:r>
            <a:r>
              <a:rPr lang="fr-FR" sz="1200" i="1" dirty="0">
                <a:latin typeface="Macklin Display ExtraLight"/>
              </a:rPr>
              <a:t> </a:t>
            </a:r>
            <a:r>
              <a:rPr lang="fr-FR" sz="1200" i="1" dirty="0" err="1">
                <a:latin typeface="Macklin Display ExtraLight"/>
              </a:rPr>
              <a:t>our</a:t>
            </a:r>
            <a:r>
              <a:rPr lang="fr-FR" sz="1200" i="1" dirty="0">
                <a:latin typeface="Macklin Display ExtraLight"/>
              </a:rPr>
              <a:t> </a:t>
            </a:r>
            <a:r>
              <a:rPr lang="fr-FR" sz="1200" i="1" dirty="0" err="1">
                <a:latin typeface="Macklin Display ExtraLight"/>
              </a:rPr>
              <a:t>wines</a:t>
            </a:r>
            <a:r>
              <a:rPr lang="fr-FR" sz="1200" i="1" dirty="0">
                <a:latin typeface="Macklin Display ExtraLight"/>
              </a:rPr>
              <a:t>.</a:t>
            </a:r>
            <a:endParaRPr lang="en-US" dirty="0"/>
          </a:p>
        </p:txBody>
      </p:sp>
      <p:sp>
        <p:nvSpPr>
          <p:cNvPr id="10" name="ZoneTexte 13">
            <a:extLst>
              <a:ext uri="{FF2B5EF4-FFF2-40B4-BE49-F238E27FC236}">
                <a16:creationId xmlns:a16="http://schemas.microsoft.com/office/drawing/2014/main" id="{9541564F-CA7B-2021-7D7A-7E41501C143E}"/>
              </a:ext>
            </a:extLst>
          </p:cNvPr>
          <p:cNvSpPr txBox="1"/>
          <p:nvPr/>
        </p:nvSpPr>
        <p:spPr>
          <a:xfrm>
            <a:off x="2583230" y="3895245"/>
            <a:ext cx="4539709" cy="3323987"/>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1050" b="1" dirty="0">
                <a:latin typeface="Neue Haas Grotesk Text Pro"/>
              </a:rPr>
              <a:t>APPELLATION </a:t>
            </a:r>
            <a:r>
              <a:rPr lang="fr-FR" sz="1050" dirty="0">
                <a:latin typeface="Neue Haas Grotesk Text Pro"/>
              </a:rPr>
              <a:t>: Central </a:t>
            </a:r>
            <a:r>
              <a:rPr lang="fr-FR" sz="1050" dirty="0" err="1">
                <a:latin typeface="Neue Haas Grotesk Text Pro"/>
              </a:rPr>
              <a:t>Otago</a:t>
            </a:r>
            <a:r>
              <a:rPr lang="fr-FR" sz="1050" dirty="0">
                <a:latin typeface="Neue Haas Grotesk Text Pro"/>
              </a:rPr>
              <a:t> </a:t>
            </a:r>
          </a:p>
          <a:p>
            <a:r>
              <a:rPr lang="fr-FR" sz="1050" b="1" dirty="0">
                <a:latin typeface="Neue Haas Grotesk Text Pro"/>
              </a:rPr>
              <a:t>HEAD WINEMAKER : </a:t>
            </a:r>
            <a:r>
              <a:rPr lang="fr-FR" sz="1050" dirty="0">
                <a:latin typeface="Neue Haas Grotesk Text Pro"/>
              </a:rPr>
              <a:t>Léonardo Ricardez </a:t>
            </a:r>
            <a:endParaRPr lang="en-US" sz="1050" dirty="0">
              <a:latin typeface="Neue Haas Grotesk Text Pro"/>
            </a:endParaRPr>
          </a:p>
          <a:p>
            <a:endParaRPr lang="fr-FR" sz="1050" dirty="0">
              <a:latin typeface="Neue Haas Grotesk Text Pro"/>
            </a:endParaRPr>
          </a:p>
          <a:p>
            <a:r>
              <a:rPr lang="fr-FR" sz="1050" b="1" dirty="0">
                <a:latin typeface="Neue Haas Grotesk Text Pro"/>
              </a:rPr>
              <a:t>TERROIR : </a:t>
            </a:r>
            <a:r>
              <a:rPr lang="en-US" sz="1050" dirty="0">
                <a:latin typeface="Neue Haas Grotesk Text Pro"/>
              </a:rPr>
              <a:t>Weakly structured light alluvial soils overlaying schist rock.</a:t>
            </a:r>
          </a:p>
          <a:p>
            <a:r>
              <a:rPr lang="fr-FR" sz="1050" b="1" dirty="0">
                <a:latin typeface="Neue Haas Grotesk Text Pro"/>
              </a:rPr>
              <a:t>CULTIVATION : </a:t>
            </a:r>
            <a:r>
              <a:rPr lang="en-US" sz="1050" dirty="0">
                <a:latin typeface="Neue Haas Grotesk Text Pro"/>
              </a:rPr>
              <a:t>Akarua follows a regenerative viticulture philosophy, with practices that enrich soils, eliminate chemical inputs and promote long-term natural balance. Organically certified since 2026, the estate continues to champion a holistic approach to sustainable viticulture.</a:t>
            </a:r>
          </a:p>
          <a:p>
            <a:r>
              <a:rPr lang="fr-FR" sz="1050" b="1" dirty="0">
                <a:latin typeface="Neue Haas Grotesk Text Pro"/>
              </a:rPr>
              <a:t>HARVEST :</a:t>
            </a:r>
            <a:r>
              <a:rPr lang="fr-FR" sz="1050" dirty="0">
                <a:latin typeface="Neue Haas Grotesk Text Pro"/>
              </a:rPr>
              <a:t> Hand Picking</a:t>
            </a:r>
          </a:p>
          <a:p>
            <a:endParaRPr lang="fr-FR" sz="1050" dirty="0">
              <a:latin typeface="Neue Haas Grotesk Text Pro"/>
            </a:endParaRPr>
          </a:p>
          <a:p>
            <a:r>
              <a:rPr lang="fr-FR" sz="1050" b="1" dirty="0">
                <a:latin typeface="Neue Haas Grotesk Text Pro"/>
              </a:rPr>
              <a:t>WINEMAKING : </a:t>
            </a:r>
            <a:r>
              <a:rPr lang="en-US" sz="1050" dirty="0">
                <a:latin typeface="Neue Haas Grotesk Text Pro"/>
              </a:rPr>
              <a:t>Carefully hand harvested grapes were gently pressed for settling. The settled juice was transferred to a 1000 </a:t>
            </a:r>
            <a:r>
              <a:rPr lang="en-US" sz="1050" dirty="0" err="1">
                <a:latin typeface="Neue Haas Grotesk Text Pro"/>
              </a:rPr>
              <a:t>litre</a:t>
            </a:r>
            <a:r>
              <a:rPr lang="en-US" sz="1050" dirty="0">
                <a:latin typeface="Neue Haas Grotesk Text Pro"/>
              </a:rPr>
              <a:t> sandstone Amphora, and old French oak barrels. Cool slow fermentation followed with extended yeast lees contact of four months. After this period all the vessels were blended and prepared for bottling.</a:t>
            </a:r>
          </a:p>
          <a:p>
            <a:r>
              <a:rPr lang="fr-FR" sz="1050" b="1" dirty="0">
                <a:latin typeface="Neue Haas Grotesk Text Pro"/>
              </a:rPr>
              <a:t>AGING: </a:t>
            </a:r>
            <a:r>
              <a:rPr lang="en-US" sz="1050" dirty="0">
                <a:latin typeface="Neue Haas Grotesk Text Pro"/>
              </a:rPr>
              <a:t>Sandstone Amphora, and old French oak barrels. 4 months. </a:t>
            </a:r>
          </a:p>
          <a:p>
            <a:endParaRPr lang="fr-FR" sz="1050" b="1" dirty="0">
              <a:latin typeface="Neue Haas Grotesk Text Pro"/>
            </a:endParaRPr>
          </a:p>
          <a:p>
            <a:r>
              <a:rPr lang="fr-FR" sz="1050" b="1" dirty="0">
                <a:latin typeface="Neue Haas Grotesk Text Pro"/>
              </a:rPr>
              <a:t>BLEND : </a:t>
            </a:r>
            <a:r>
              <a:rPr lang="fr-FR" sz="1050" dirty="0">
                <a:latin typeface="Neue Haas Grotesk Text Pro"/>
              </a:rPr>
              <a:t>100% Pinot Gris</a:t>
            </a:r>
            <a:endParaRPr lang="en-US" sz="1050" dirty="0">
              <a:latin typeface="Neue Haas Grotesk Text Pro"/>
            </a:endParaRPr>
          </a:p>
          <a:p>
            <a:r>
              <a:rPr lang="fr-FR" sz="1050" b="1" dirty="0">
                <a:latin typeface="Neue Haas Grotesk Text Pro"/>
              </a:rPr>
              <a:t>ALCOHOL : </a:t>
            </a:r>
            <a:r>
              <a:rPr lang="fr-FR" sz="1050" dirty="0">
                <a:latin typeface="Neue Haas Grotesk Text Pro"/>
              </a:rPr>
              <a:t>14%</a:t>
            </a:r>
            <a:endParaRPr lang="en-US" sz="1050" dirty="0">
              <a:latin typeface="Neue Haas Grotesk Text Pro"/>
            </a:endParaRPr>
          </a:p>
          <a:p>
            <a:r>
              <a:rPr lang="fr-FR" sz="1050" b="1" dirty="0">
                <a:latin typeface="Neue Haas Grotesk Text Pro"/>
              </a:rPr>
              <a:t>CELLARING POTENTIAL : </a:t>
            </a:r>
            <a:r>
              <a:rPr lang="en-US" sz="1050" dirty="0">
                <a:latin typeface="Neue Haas Grotesk Text Pro"/>
              </a:rPr>
              <a:t>Excellent ageing potential through 2030</a:t>
            </a:r>
          </a:p>
        </p:txBody>
      </p:sp>
    </p:spTree>
    <p:extLst>
      <p:ext uri="{BB962C8B-B14F-4D97-AF65-F5344CB8AC3E}">
        <p14:creationId xmlns:p14="http://schemas.microsoft.com/office/powerpoint/2010/main" val="1199361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4ED65-965B-E766-346E-0F9074337394}"/>
            </a:ext>
          </a:extLst>
        </p:cNvPr>
        <p:cNvGrpSpPr/>
        <p:nvPr/>
      </p:nvGrpSpPr>
      <p:grpSpPr>
        <a:xfrm>
          <a:off x="0" y="0"/>
          <a:ext cx="0" cy="0"/>
          <a:chOff x="0" y="0"/>
          <a:chExt cx="0" cy="0"/>
        </a:xfrm>
      </p:grpSpPr>
      <p:sp>
        <p:nvSpPr>
          <p:cNvPr id="9" name="ZoneTexte 8">
            <a:extLst>
              <a:ext uri="{FF2B5EF4-FFF2-40B4-BE49-F238E27FC236}">
                <a16:creationId xmlns:a16="http://schemas.microsoft.com/office/drawing/2014/main" id="{E0E32E9B-0E7D-40CF-7E06-B4AAE0659B21}"/>
              </a:ext>
            </a:extLst>
          </p:cNvPr>
          <p:cNvSpPr txBox="1"/>
          <p:nvPr/>
        </p:nvSpPr>
        <p:spPr>
          <a:xfrm>
            <a:off x="300502" y="434992"/>
            <a:ext cx="5163670" cy="307777"/>
          </a:xfrm>
          <a:prstGeom prst="rect">
            <a:avLst/>
          </a:prstGeom>
          <a:noFill/>
        </p:spPr>
        <p:txBody>
          <a:bodyPr wrap="square" rtlCol="0">
            <a:spAutoFit/>
          </a:bodyPr>
          <a:lstStyle/>
          <a:p>
            <a:r>
              <a:rPr lang="fr-FR" sz="1400" b="1" dirty="0">
                <a:latin typeface="Neue Haas Grotesk Text Pro"/>
                <a:cs typeface="Mongolian Baiti"/>
              </a:rPr>
              <a:t>WINEMAKER’S TASTING NOTES</a:t>
            </a:r>
            <a:r>
              <a:rPr lang="fr-FR" sz="1400" b="1" dirty="0">
                <a:cs typeface="Mongolian Baiti"/>
              </a:rPr>
              <a:t> </a:t>
            </a:r>
            <a:r>
              <a:rPr lang="fr-FR" sz="1400" dirty="0">
                <a:latin typeface="Neue Haas Grotesk Text Pro"/>
                <a:cs typeface="Mongolian Baiti"/>
              </a:rPr>
              <a:t>– VINTAGE 2026</a:t>
            </a:r>
          </a:p>
        </p:txBody>
      </p:sp>
      <p:sp>
        <p:nvSpPr>
          <p:cNvPr id="13" name="ZoneTexte 12">
            <a:extLst>
              <a:ext uri="{FF2B5EF4-FFF2-40B4-BE49-F238E27FC236}">
                <a16:creationId xmlns:a16="http://schemas.microsoft.com/office/drawing/2014/main" id="{203FB6EC-3316-04EA-B822-FC2EDD2EDA62}"/>
              </a:ext>
            </a:extLst>
          </p:cNvPr>
          <p:cNvSpPr txBox="1"/>
          <p:nvPr/>
        </p:nvSpPr>
        <p:spPr>
          <a:xfrm>
            <a:off x="354288" y="1220145"/>
            <a:ext cx="7427075" cy="523220"/>
          </a:xfrm>
          <a:prstGeom prst="rect">
            <a:avLst/>
          </a:prstGeom>
          <a:noFill/>
        </p:spPr>
        <p:txBody>
          <a:bodyPr wrap="square">
            <a:spAutoFit/>
          </a:bodyPr>
          <a:lstStyle/>
          <a:p>
            <a:r>
              <a:rPr lang="fr-FR" sz="2800" i="1" dirty="0" err="1">
                <a:latin typeface="Macklin Display ExtraLight"/>
              </a:rPr>
              <a:t>Tasting</a:t>
            </a:r>
            <a:r>
              <a:rPr lang="fr-FR" sz="2800" i="1" dirty="0">
                <a:latin typeface="Macklin Display ExtraLight"/>
              </a:rPr>
              <a:t> notes</a:t>
            </a:r>
            <a:endParaRPr lang="en-US" sz="2800" dirty="0"/>
          </a:p>
        </p:txBody>
      </p:sp>
      <p:sp>
        <p:nvSpPr>
          <p:cNvPr id="12" name="ZoneTexte 11">
            <a:extLst>
              <a:ext uri="{FF2B5EF4-FFF2-40B4-BE49-F238E27FC236}">
                <a16:creationId xmlns:a16="http://schemas.microsoft.com/office/drawing/2014/main" id="{A7C19795-0ACC-489E-3481-30B49B24F8AA}"/>
              </a:ext>
            </a:extLst>
          </p:cNvPr>
          <p:cNvSpPr txBox="1"/>
          <p:nvPr/>
        </p:nvSpPr>
        <p:spPr>
          <a:xfrm>
            <a:off x="3579778" y="2171306"/>
            <a:ext cx="3486648" cy="523220"/>
          </a:xfrm>
          <a:prstGeom prst="rect">
            <a:avLst/>
          </a:prstGeom>
          <a:noFill/>
        </p:spPr>
        <p:txBody>
          <a:bodyPr wrap="square">
            <a:spAutoFit/>
          </a:bodyPr>
          <a:lstStyle/>
          <a:p>
            <a:r>
              <a:rPr lang="fr-FR" sz="2800" i="1" dirty="0">
                <a:latin typeface="Macklin Display ExtraLight"/>
              </a:rPr>
              <a:t>Akarua Vintage report</a:t>
            </a:r>
            <a:endParaRPr lang="en-US" sz="2800" dirty="0"/>
          </a:p>
        </p:txBody>
      </p:sp>
      <p:sp>
        <p:nvSpPr>
          <p:cNvPr id="16" name="ZoneTexte 15">
            <a:extLst>
              <a:ext uri="{FF2B5EF4-FFF2-40B4-BE49-F238E27FC236}">
                <a16:creationId xmlns:a16="http://schemas.microsoft.com/office/drawing/2014/main" id="{FC1C934F-320D-2BB3-0C05-D62A3B98393E}"/>
              </a:ext>
            </a:extLst>
          </p:cNvPr>
          <p:cNvSpPr txBox="1"/>
          <p:nvPr/>
        </p:nvSpPr>
        <p:spPr>
          <a:xfrm>
            <a:off x="354288" y="1835451"/>
            <a:ext cx="2980580" cy="2839239"/>
          </a:xfrm>
          <a:prstGeom prst="rect">
            <a:avLst/>
          </a:prstGeom>
          <a:noFill/>
        </p:spPr>
        <p:txBody>
          <a:bodyPr wrap="square">
            <a:spAutoFit/>
          </a:bodyPr>
          <a:lstStyle/>
          <a:p>
            <a:r>
              <a:rPr lang="en-US" sz="1050" dirty="0">
                <a:solidFill>
                  <a:srgbClr val="000000"/>
                </a:solidFill>
                <a:latin typeface="Neue Haas Grotesk Text Pro" panose="020B0504020202020204" pitchFamily="34" charset="0"/>
              </a:rPr>
              <a:t>To the eye, the wine displays a pale straw </a:t>
            </a:r>
            <a:r>
              <a:rPr lang="en-US" sz="1050" dirty="0" err="1">
                <a:solidFill>
                  <a:srgbClr val="000000"/>
                </a:solidFill>
                <a:latin typeface="Neue Haas Grotesk Text Pro" panose="020B0504020202020204" pitchFamily="34" charset="0"/>
              </a:rPr>
              <a:t>colour</a:t>
            </a:r>
            <a:r>
              <a:rPr lang="en-US" sz="1050" dirty="0">
                <a:solidFill>
                  <a:srgbClr val="000000"/>
                </a:solidFill>
                <a:latin typeface="Neue Haas Grotesk Text Pro" panose="020B0504020202020204" pitchFamily="34" charset="0"/>
              </a:rPr>
              <a:t> with delicate yellow hues, showing brilliant clarity and brightness. The nose is perfumed and floral, revealing elegant notes of jasmine and honeysuckle.</a:t>
            </a:r>
          </a:p>
          <a:p>
            <a:r>
              <a:rPr lang="en-US" sz="1050" dirty="0">
                <a:solidFill>
                  <a:srgbClr val="000000"/>
                </a:solidFill>
                <a:latin typeface="Neue Haas Grotesk Text Pro" panose="020B0504020202020204" pitchFamily="34" charset="0"/>
              </a:rPr>
              <a:t>On the palate, the attack is generous and beautifully balanced, supported by delicate minerality and precise acidity that bring freshness and definition. Layers of nectarine and nashi pear unfold alongside subtle hints of honey and ginger spice, creating a wine of both texture and finesse.</a:t>
            </a:r>
          </a:p>
          <a:p>
            <a:r>
              <a:rPr lang="en-US" sz="1050" dirty="0">
                <a:solidFill>
                  <a:srgbClr val="000000"/>
                </a:solidFill>
                <a:latin typeface="Neue Haas Grotesk Text Pro" panose="020B0504020202020204" pitchFamily="34" charset="0"/>
              </a:rPr>
              <a:t>The finish is crisp and harmonious, lingering with freshness and poise. Fragrant, vibrant and expressive, this Pinot Gris captures the elegance and balance that define Central Otago.</a:t>
            </a:r>
            <a:endParaRPr lang="fr-FR" sz="1050" dirty="0">
              <a:solidFill>
                <a:srgbClr val="000000"/>
              </a:solidFill>
              <a:latin typeface="Neue Haas Grotesk Text Pro" panose="020B0504020202020204" pitchFamily="34" charset="0"/>
            </a:endParaRPr>
          </a:p>
        </p:txBody>
      </p:sp>
      <p:sp>
        <p:nvSpPr>
          <p:cNvPr id="18" name="ZoneTexte 17">
            <a:extLst>
              <a:ext uri="{FF2B5EF4-FFF2-40B4-BE49-F238E27FC236}">
                <a16:creationId xmlns:a16="http://schemas.microsoft.com/office/drawing/2014/main" id="{A3AE1446-56EA-3470-6620-881B0B561684}"/>
              </a:ext>
            </a:extLst>
          </p:cNvPr>
          <p:cNvSpPr txBox="1"/>
          <p:nvPr/>
        </p:nvSpPr>
        <p:spPr>
          <a:xfrm>
            <a:off x="3579778" y="2843873"/>
            <a:ext cx="3636189" cy="3808735"/>
          </a:xfrm>
          <a:prstGeom prst="rect">
            <a:avLst/>
          </a:prstGeom>
          <a:noFill/>
        </p:spPr>
        <p:txBody>
          <a:bodyPr wrap="square">
            <a:spAutoFit/>
          </a:bodyPr>
          <a:lstStyle/>
          <a:p>
            <a:pPr>
              <a:buNone/>
            </a:pPr>
            <a:r>
              <a:rPr lang="en-US" sz="1050" dirty="0">
                <a:solidFill>
                  <a:srgbClr val="000000"/>
                </a:solidFill>
                <a:latin typeface="Neue Haas Grotesk Text Pro" panose="020B0504020202020204" pitchFamily="34" charset="0"/>
              </a:rPr>
              <a:t>The 2026 season in Central Otago opened with a classic “false spring,” as early warmth encouraged budburst before a sudden polar air mass brought severe black frost conditions. Ongoing frost pressure throughout the season required extensive protection measures. Under a continued but weak La Niña influence, spring and summer were wetter and more unsettled than average, with persistent nor‑westerly winds and reduced sunshine slowing vine development. Budburst was delayed, though even shoot growth and a well‑timed flowering window ultimately secured a healthy crop across most of the estate. </a:t>
            </a:r>
          </a:p>
          <a:p>
            <a:pPr>
              <a:buNone/>
            </a:pPr>
            <a:endParaRPr lang="en-US" sz="1050" dirty="0">
              <a:solidFill>
                <a:srgbClr val="000000"/>
              </a:solidFill>
              <a:latin typeface="Neue Haas Grotesk Text Pro" panose="020B0504020202020204" pitchFamily="34" charset="0"/>
            </a:endParaRPr>
          </a:p>
          <a:p>
            <a:pPr>
              <a:buNone/>
            </a:pPr>
            <a:r>
              <a:rPr lang="en-US" sz="1050" dirty="0">
                <a:solidFill>
                  <a:srgbClr val="000000"/>
                </a:solidFill>
                <a:latin typeface="Neue Haas Grotesk Text Pro" panose="020B0504020202020204" pitchFamily="34" charset="0"/>
              </a:rPr>
              <a:t>Ripening progressed slowly until a decisive shift in March, when settled weather delivered warmer days, cooler nights and improved sunshine hours. This strong autumn finish proved critical, allowing </a:t>
            </a:r>
            <a:r>
              <a:rPr lang="en-US" sz="1050" dirty="0" err="1">
                <a:solidFill>
                  <a:srgbClr val="000000"/>
                </a:solidFill>
                <a:latin typeface="Neue Haas Grotesk Text Pro" panose="020B0504020202020204" pitchFamily="34" charset="0"/>
              </a:rPr>
              <a:t>flavours</a:t>
            </a:r>
            <a:r>
              <a:rPr lang="en-US" sz="1050" dirty="0">
                <a:solidFill>
                  <a:srgbClr val="000000"/>
                </a:solidFill>
                <a:latin typeface="Neue Haas Grotesk Text Pro" panose="020B0504020202020204" pitchFamily="34" charset="0"/>
              </a:rPr>
              <a:t> to mature gradually while preserving natural acidity. Harvest took place throughout April, yielding high‑quality fruit marked by balance, freshness and precision. Despite a challenging season, 2026 has produced wines that are poised, expressive and true to the cool‑climate character of Central Otago. </a:t>
            </a:r>
            <a:endParaRPr lang="fr-FR" sz="1050" dirty="0">
              <a:solidFill>
                <a:srgbClr val="000000"/>
              </a:solidFill>
              <a:latin typeface="Neue Haas Grotesk Text Pro" panose="020B0504020202020204" pitchFamily="34" charset="0"/>
            </a:endParaRPr>
          </a:p>
        </p:txBody>
      </p:sp>
      <p:sp>
        <p:nvSpPr>
          <p:cNvPr id="21" name="ZoneTexte 20">
            <a:extLst>
              <a:ext uri="{FF2B5EF4-FFF2-40B4-BE49-F238E27FC236}">
                <a16:creationId xmlns:a16="http://schemas.microsoft.com/office/drawing/2014/main" id="{296F5A29-663A-4B21-3329-B0078CC5330D}"/>
              </a:ext>
            </a:extLst>
          </p:cNvPr>
          <p:cNvSpPr txBox="1"/>
          <p:nvPr/>
        </p:nvSpPr>
        <p:spPr>
          <a:xfrm>
            <a:off x="251754" y="4647355"/>
            <a:ext cx="3185648" cy="523220"/>
          </a:xfrm>
          <a:prstGeom prst="rect">
            <a:avLst/>
          </a:prstGeom>
          <a:noFill/>
        </p:spPr>
        <p:txBody>
          <a:bodyPr wrap="square" lIns="91440" tIns="45720" rIns="91440" bIns="45720" anchor="t">
            <a:spAutoFit/>
          </a:bodyPr>
          <a:lstStyle/>
          <a:p>
            <a:r>
              <a:rPr lang="fr-FR" sz="1400" i="1" dirty="0">
                <a:latin typeface="Macklin Display ExtraLight"/>
              </a:rPr>
              <a:t>- </a:t>
            </a:r>
            <a:r>
              <a:rPr lang="fr-FR" sz="1400" b="1" dirty="0">
                <a:latin typeface="Macklin Display Light"/>
              </a:rPr>
              <a:t>Anne </a:t>
            </a:r>
            <a:r>
              <a:rPr lang="fr-FR" sz="1400" b="1" dirty="0" err="1">
                <a:latin typeface="Macklin Display Light"/>
              </a:rPr>
              <a:t>Escalle</a:t>
            </a:r>
            <a:r>
              <a:rPr lang="fr-FR" sz="1400" b="1" dirty="0">
                <a:latin typeface="Macklin Display Light"/>
              </a:rPr>
              <a:t>, </a:t>
            </a:r>
            <a:r>
              <a:rPr lang="fr-FR" sz="1200" dirty="0" err="1">
                <a:latin typeface="Macklin Display Light"/>
              </a:rPr>
              <a:t>Estate</a:t>
            </a:r>
            <a:r>
              <a:rPr lang="fr-FR" sz="1200" dirty="0">
                <a:latin typeface="Macklin Display Light"/>
              </a:rPr>
              <a:t> Manager</a:t>
            </a:r>
            <a:endParaRPr lang="fr-FR" sz="1400" dirty="0">
              <a:latin typeface="Macklin Display Light"/>
            </a:endParaRPr>
          </a:p>
          <a:p>
            <a:endParaRPr lang="fr-FR" sz="1400" dirty="0"/>
          </a:p>
        </p:txBody>
      </p:sp>
      <p:sp>
        <p:nvSpPr>
          <p:cNvPr id="6" name="ZoneTexte 5">
            <a:extLst>
              <a:ext uri="{FF2B5EF4-FFF2-40B4-BE49-F238E27FC236}">
                <a16:creationId xmlns:a16="http://schemas.microsoft.com/office/drawing/2014/main" id="{5B8B65AB-D8C0-6694-89E4-B5447141AF26}"/>
              </a:ext>
            </a:extLst>
          </p:cNvPr>
          <p:cNvSpPr txBox="1"/>
          <p:nvPr/>
        </p:nvSpPr>
        <p:spPr>
          <a:xfrm>
            <a:off x="3579778" y="7697334"/>
            <a:ext cx="2049829" cy="507831"/>
          </a:xfrm>
          <a:prstGeom prst="rect">
            <a:avLst/>
          </a:prstGeom>
          <a:noFill/>
        </p:spPr>
        <p:txBody>
          <a:bodyPr wrap="square">
            <a:spAutoFit/>
          </a:bodyPr>
          <a:lstStyle/>
          <a:p>
            <a:r>
              <a:rPr lang="fr-FR" sz="900" dirty="0">
                <a:solidFill>
                  <a:schemeClr val="tx1">
                    <a:lumMod val="50000"/>
                    <a:lumOff val="50000"/>
                  </a:schemeClr>
                </a:solidFill>
                <a:latin typeface="Macklin Display Light" panose="020B0403060706020204" pitchFamily="34" charset="0"/>
              </a:rPr>
              <a:t>edmondderothschildheritage.com</a:t>
            </a:r>
          </a:p>
          <a:p>
            <a:r>
              <a:rPr lang="fr-FR" sz="900" dirty="0">
                <a:solidFill>
                  <a:schemeClr val="tx1">
                    <a:lumMod val="50000"/>
                    <a:lumOff val="50000"/>
                  </a:schemeClr>
                </a:solidFill>
                <a:latin typeface="Macklin Display Light" panose="020B0403060706020204" pitchFamily="34" charset="0"/>
              </a:rPr>
              <a:t>contact@edrh-wines.com</a:t>
            </a:r>
            <a:br>
              <a:rPr lang="fr-FR" sz="900" dirty="0">
                <a:solidFill>
                  <a:schemeClr val="tx1">
                    <a:lumMod val="50000"/>
                    <a:lumOff val="50000"/>
                  </a:schemeClr>
                </a:solidFill>
                <a:latin typeface="Macklin Display Light" panose="020B0403060706020204" pitchFamily="34" charset="0"/>
              </a:rPr>
            </a:br>
            <a:r>
              <a:rPr lang="fr-FR" sz="900" dirty="0">
                <a:solidFill>
                  <a:schemeClr val="tx1">
                    <a:lumMod val="50000"/>
                    <a:lumOff val="50000"/>
                  </a:schemeClr>
                </a:solidFill>
                <a:latin typeface="Macklin Display Light" panose="020B0403060706020204" pitchFamily="34" charset="0"/>
              </a:rPr>
              <a:t>@akarua</a:t>
            </a:r>
          </a:p>
        </p:txBody>
      </p:sp>
      <p:pic>
        <p:nvPicPr>
          <p:cNvPr id="2" name="Image 1" descr="Une image contenant Police, texte, capture d’écran, Graphique&#10;&#10;Le contenu généré par l’IA peut être incorrect.">
            <a:extLst>
              <a:ext uri="{FF2B5EF4-FFF2-40B4-BE49-F238E27FC236}">
                <a16:creationId xmlns:a16="http://schemas.microsoft.com/office/drawing/2014/main" id="{70E86900-9CEB-96E3-3361-475C97ED2F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4730" y="9608278"/>
            <a:ext cx="2390215" cy="566104"/>
          </a:xfrm>
          <a:prstGeom prst="rect">
            <a:avLst/>
          </a:prstGeom>
        </p:spPr>
      </p:pic>
      <p:sp>
        <p:nvSpPr>
          <p:cNvPr id="4" name="ZoneTexte 1">
            <a:extLst>
              <a:ext uri="{FF2B5EF4-FFF2-40B4-BE49-F238E27FC236}">
                <a16:creationId xmlns:a16="http://schemas.microsoft.com/office/drawing/2014/main" id="{F6BC0190-FA86-261A-F9DF-5897909D1309}"/>
              </a:ext>
            </a:extLst>
          </p:cNvPr>
          <p:cNvSpPr txBox="1"/>
          <p:nvPr/>
        </p:nvSpPr>
        <p:spPr>
          <a:xfrm>
            <a:off x="0" y="8519808"/>
            <a:ext cx="7559675" cy="40011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2000" dirty="0">
                <a:latin typeface="Macklin Display Light"/>
              </a:rPr>
              <a:t>« Nothing </a:t>
            </a:r>
            <a:r>
              <a:rPr lang="fr-FR" sz="2000" dirty="0" err="1">
                <a:latin typeface="Macklin Display Light"/>
              </a:rPr>
              <a:t>should</a:t>
            </a:r>
            <a:r>
              <a:rPr lang="fr-FR" sz="2000" dirty="0">
                <a:latin typeface="Macklin Display Light"/>
              </a:rPr>
              <a:t> stand </a:t>
            </a:r>
            <a:r>
              <a:rPr lang="fr-FR" sz="2000" dirty="0" err="1">
                <a:latin typeface="Macklin Display Light"/>
              </a:rPr>
              <a:t>between</a:t>
            </a:r>
            <a:r>
              <a:rPr lang="fr-FR" sz="2000" dirty="0">
                <a:latin typeface="Macklin Display Light"/>
              </a:rPr>
              <a:t> </a:t>
            </a:r>
            <a:r>
              <a:rPr lang="fr-FR" sz="2000" dirty="0" err="1">
                <a:latin typeface="Macklin Display Light"/>
              </a:rPr>
              <a:t>your</a:t>
            </a:r>
            <a:r>
              <a:rPr lang="fr-FR" sz="2000" dirty="0">
                <a:latin typeface="Macklin Display Light"/>
              </a:rPr>
              <a:t> </a:t>
            </a:r>
            <a:r>
              <a:rPr lang="fr-FR" sz="2000" dirty="0" err="1">
                <a:latin typeface="Macklin Display Light"/>
              </a:rPr>
              <a:t>emotions</a:t>
            </a:r>
            <a:r>
              <a:rPr lang="fr-FR" sz="2000" dirty="0">
                <a:latin typeface="Macklin Display Light"/>
              </a:rPr>
              <a:t> and </a:t>
            </a:r>
            <a:r>
              <a:rPr lang="fr-FR" sz="2000" dirty="0" err="1">
                <a:latin typeface="Macklin Display Light"/>
              </a:rPr>
              <a:t>our</a:t>
            </a:r>
            <a:r>
              <a:rPr lang="fr-FR" sz="2000" dirty="0">
                <a:latin typeface="Macklin Display Light"/>
              </a:rPr>
              <a:t> </a:t>
            </a:r>
            <a:r>
              <a:rPr lang="fr-FR" sz="2000" dirty="0" err="1">
                <a:latin typeface="Macklin Display Light"/>
              </a:rPr>
              <a:t>wines</a:t>
            </a:r>
            <a:r>
              <a:rPr lang="fr-FR" sz="2000" dirty="0">
                <a:latin typeface="Macklin Display Light"/>
              </a:rPr>
              <a:t>. »</a:t>
            </a:r>
            <a:endParaRPr lang="en-US" dirty="0"/>
          </a:p>
        </p:txBody>
      </p:sp>
      <p:sp>
        <p:nvSpPr>
          <p:cNvPr id="5" name="ZoneTexte 6">
            <a:extLst>
              <a:ext uri="{FF2B5EF4-FFF2-40B4-BE49-F238E27FC236}">
                <a16:creationId xmlns:a16="http://schemas.microsoft.com/office/drawing/2014/main" id="{237F4C94-7AF1-B82E-7BC1-34134B50D5D2}"/>
              </a:ext>
            </a:extLst>
          </p:cNvPr>
          <p:cNvSpPr txBox="1"/>
          <p:nvPr/>
        </p:nvSpPr>
        <p:spPr>
          <a:xfrm>
            <a:off x="582584" y="8919918"/>
            <a:ext cx="6394503" cy="461665"/>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fr-FR" sz="1200" i="1" dirty="0">
                <a:latin typeface="Macklin Display ExtraLight"/>
              </a:rPr>
              <a:t>From </a:t>
            </a:r>
            <a:r>
              <a:rPr lang="fr-FR" sz="1200" i="1" dirty="0" err="1">
                <a:latin typeface="Macklin Display ExtraLight"/>
              </a:rPr>
              <a:t>vineyard</a:t>
            </a:r>
            <a:r>
              <a:rPr lang="fr-FR" sz="1200" i="1" dirty="0">
                <a:latin typeface="Macklin Display ExtraLight"/>
              </a:rPr>
              <a:t> to </a:t>
            </a:r>
            <a:r>
              <a:rPr lang="fr-FR" sz="1200" i="1" dirty="0" err="1">
                <a:latin typeface="Macklin Display ExtraLight"/>
              </a:rPr>
              <a:t>cellar</a:t>
            </a:r>
            <a:r>
              <a:rPr lang="fr-FR" sz="1200" i="1" dirty="0">
                <a:latin typeface="Macklin Display ExtraLight"/>
              </a:rPr>
              <a:t>, </a:t>
            </a:r>
            <a:r>
              <a:rPr lang="fr-FR" sz="1200" i="1" dirty="0" err="1">
                <a:latin typeface="Macklin Display ExtraLight"/>
              </a:rPr>
              <a:t>every</a:t>
            </a:r>
            <a:r>
              <a:rPr lang="fr-FR" sz="1200" i="1" dirty="0">
                <a:latin typeface="Macklin Display ExtraLight"/>
              </a:rPr>
              <a:t> </a:t>
            </a:r>
            <a:r>
              <a:rPr lang="fr-FR" sz="1200" i="1" dirty="0" err="1">
                <a:latin typeface="Macklin Display ExtraLight"/>
              </a:rPr>
              <a:t>gesture</a:t>
            </a:r>
            <a:r>
              <a:rPr lang="fr-FR" sz="1200" i="1" dirty="0">
                <a:latin typeface="Macklin Display ExtraLight"/>
              </a:rPr>
              <a:t> </a:t>
            </a:r>
            <a:r>
              <a:rPr lang="fr-FR" sz="1200" i="1" dirty="0" err="1">
                <a:latin typeface="Macklin Display ExtraLight"/>
              </a:rPr>
              <a:t>is</a:t>
            </a:r>
            <a:r>
              <a:rPr lang="fr-FR" sz="1200" i="1" dirty="0">
                <a:latin typeface="Macklin Display ExtraLight"/>
              </a:rPr>
              <a:t> an </a:t>
            </a:r>
            <a:r>
              <a:rPr lang="fr-FR" sz="1200" i="1" dirty="0" err="1">
                <a:latin typeface="Macklin Display ExtraLight"/>
              </a:rPr>
              <a:t>act</a:t>
            </a:r>
            <a:r>
              <a:rPr lang="fr-FR" sz="1200" i="1" dirty="0">
                <a:latin typeface="Macklin Display ExtraLight"/>
              </a:rPr>
              <a:t> of </a:t>
            </a:r>
            <a:r>
              <a:rPr lang="fr-FR" sz="1200" i="1" dirty="0" err="1">
                <a:latin typeface="Macklin Display ExtraLight"/>
              </a:rPr>
              <a:t>creation</a:t>
            </a:r>
            <a:r>
              <a:rPr lang="fr-FR" sz="1200" i="1" dirty="0">
                <a:latin typeface="Macklin Display ExtraLight"/>
              </a:rPr>
              <a:t>. </a:t>
            </a:r>
            <a:r>
              <a:rPr lang="fr-FR" sz="1200" i="1" dirty="0" err="1">
                <a:latin typeface="Macklin Display ExtraLight"/>
              </a:rPr>
              <a:t>We</a:t>
            </a:r>
            <a:r>
              <a:rPr lang="fr-FR" sz="1200" i="1" dirty="0">
                <a:latin typeface="Macklin Display ExtraLight"/>
              </a:rPr>
              <a:t> </a:t>
            </a:r>
            <a:r>
              <a:rPr lang="fr-FR" sz="1200" i="1" dirty="0" err="1">
                <a:latin typeface="Macklin Display ExtraLight"/>
              </a:rPr>
              <a:t>aim</a:t>
            </a:r>
            <a:r>
              <a:rPr lang="fr-FR" sz="1200" i="1" dirty="0">
                <a:latin typeface="Macklin Display ExtraLight"/>
              </a:rPr>
              <a:t> to </a:t>
            </a:r>
            <a:r>
              <a:rPr lang="fr-FR" sz="1200" i="1" dirty="0" err="1">
                <a:latin typeface="Macklin Display ExtraLight"/>
              </a:rPr>
              <a:t>preserve</a:t>
            </a:r>
            <a:r>
              <a:rPr lang="fr-FR" sz="1200" i="1" dirty="0">
                <a:latin typeface="Macklin Display ExtraLight"/>
              </a:rPr>
              <a:t> the </a:t>
            </a:r>
            <a:r>
              <a:rPr lang="fr-FR" sz="1200" i="1" dirty="0" err="1">
                <a:latin typeface="Macklin Display ExtraLight"/>
              </a:rPr>
              <a:t>purity</a:t>
            </a:r>
            <a:r>
              <a:rPr lang="fr-FR" sz="1200" i="1" dirty="0">
                <a:latin typeface="Macklin Display ExtraLight"/>
              </a:rPr>
              <a:t> of an </a:t>
            </a:r>
            <a:r>
              <a:rPr lang="fr-FR" sz="1200" i="1" dirty="0" err="1">
                <a:latin typeface="Macklin Display ExtraLight"/>
              </a:rPr>
              <a:t>experience</a:t>
            </a:r>
            <a:r>
              <a:rPr lang="fr-FR" sz="1200" i="1" dirty="0">
                <a:latin typeface="Macklin Display ExtraLight"/>
              </a:rPr>
              <a:t>. </a:t>
            </a:r>
            <a:r>
              <a:rPr lang="fr-FR" sz="1200" i="1" dirty="0" err="1">
                <a:latin typeface="Macklin Display ExtraLight"/>
              </a:rPr>
              <a:t>Your</a:t>
            </a:r>
            <a:r>
              <a:rPr lang="fr-FR" sz="1200" i="1" dirty="0">
                <a:latin typeface="Macklin Display ExtraLight"/>
              </a:rPr>
              <a:t> </a:t>
            </a:r>
            <a:r>
              <a:rPr lang="fr-FR" sz="1200" i="1" dirty="0" err="1">
                <a:latin typeface="Macklin Display ExtraLight"/>
              </a:rPr>
              <a:t>emotions</a:t>
            </a:r>
            <a:r>
              <a:rPr lang="fr-FR" sz="1200" i="1" dirty="0">
                <a:latin typeface="Macklin Display ExtraLight"/>
              </a:rPr>
              <a:t> are the </a:t>
            </a:r>
            <a:r>
              <a:rPr lang="fr-FR" sz="1200" i="1" dirty="0" err="1">
                <a:latin typeface="Macklin Display ExtraLight"/>
              </a:rPr>
              <a:t>only</a:t>
            </a:r>
            <a:r>
              <a:rPr lang="fr-FR" sz="1200" i="1" dirty="0">
                <a:latin typeface="Macklin Display ExtraLight"/>
              </a:rPr>
              <a:t> guide to </a:t>
            </a:r>
            <a:r>
              <a:rPr lang="fr-FR" sz="1200" i="1" dirty="0" err="1">
                <a:latin typeface="Macklin Display ExtraLight"/>
              </a:rPr>
              <a:t>truly</a:t>
            </a:r>
            <a:r>
              <a:rPr lang="fr-FR" sz="1200" i="1" dirty="0">
                <a:latin typeface="Macklin Display ExtraLight"/>
              </a:rPr>
              <a:t> </a:t>
            </a:r>
            <a:r>
              <a:rPr lang="fr-FR" sz="1200" i="1" dirty="0" err="1">
                <a:latin typeface="Macklin Display ExtraLight"/>
              </a:rPr>
              <a:t>appreciating</a:t>
            </a:r>
            <a:r>
              <a:rPr lang="fr-FR" sz="1200" i="1" dirty="0">
                <a:latin typeface="Macklin Display ExtraLight"/>
              </a:rPr>
              <a:t> </a:t>
            </a:r>
            <a:r>
              <a:rPr lang="fr-FR" sz="1200" i="1" dirty="0" err="1">
                <a:latin typeface="Macklin Display ExtraLight"/>
              </a:rPr>
              <a:t>our</a:t>
            </a:r>
            <a:r>
              <a:rPr lang="fr-FR" sz="1200" i="1" dirty="0">
                <a:latin typeface="Macklin Display ExtraLight"/>
              </a:rPr>
              <a:t> </a:t>
            </a:r>
            <a:r>
              <a:rPr lang="fr-FR" sz="1200" i="1" dirty="0" err="1">
                <a:latin typeface="Macklin Display ExtraLight"/>
              </a:rPr>
              <a:t>wines</a:t>
            </a:r>
            <a:r>
              <a:rPr lang="fr-FR" sz="1200" i="1" dirty="0">
                <a:latin typeface="Macklin Display ExtraLight"/>
              </a:rPr>
              <a:t>.</a:t>
            </a:r>
            <a:endParaRPr lang="en-US" dirty="0"/>
          </a:p>
        </p:txBody>
      </p:sp>
    </p:spTree>
    <p:extLst>
      <p:ext uri="{BB962C8B-B14F-4D97-AF65-F5344CB8AC3E}">
        <p14:creationId xmlns:p14="http://schemas.microsoft.com/office/powerpoint/2010/main" val="3724938433"/>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132</TotalTime>
  <Words>646</Words>
  <Application>Microsoft Office PowerPoint</Application>
  <PresentationFormat>Personnalisé</PresentationFormat>
  <Paragraphs>33</Paragraphs>
  <Slides>2</Slides>
  <Notes>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vt:i4>
      </vt:variant>
    </vt:vector>
  </HeadingPairs>
  <TitlesOfParts>
    <vt:vector size="10" baseType="lpstr">
      <vt:lpstr>Aptos</vt:lpstr>
      <vt:lpstr>Aptos Display</vt:lpstr>
      <vt:lpstr>Arial</vt:lpstr>
      <vt:lpstr>Macklin Display ExtraLight</vt:lpstr>
      <vt:lpstr>Macklin Display Light</vt:lpstr>
      <vt:lpstr>Mongolian Baiti</vt:lpstr>
      <vt:lpstr>Neue Haas Grotesk Text Pro</vt:lpstr>
      <vt:lpstr>Thème Office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Emilie CECHET</dc:creator>
  <cp:lastModifiedBy>Sophie CAMMAN</cp:lastModifiedBy>
  <cp:revision>26</cp:revision>
  <cp:lastPrinted>2025-11-07T10:46:51Z</cp:lastPrinted>
  <dcterms:created xsi:type="dcterms:W3CDTF">2025-10-29T09:20:34Z</dcterms:created>
  <dcterms:modified xsi:type="dcterms:W3CDTF">2026-09-30T09:33:54Z</dcterms:modified>
</cp:coreProperties>
</file>